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2" r:id="rId1"/>
  </p:sldMasterIdLst>
  <p:notesMasterIdLst>
    <p:notesMasterId r:id="rId20"/>
  </p:notesMasterIdLst>
  <p:handoutMasterIdLst>
    <p:handoutMasterId r:id="rId21"/>
  </p:handoutMasterIdLst>
  <p:sldIdLst>
    <p:sldId id="763" r:id="rId2"/>
    <p:sldId id="833" r:id="rId3"/>
    <p:sldId id="916" r:id="rId4"/>
    <p:sldId id="900" r:id="rId5"/>
    <p:sldId id="908" r:id="rId6"/>
    <p:sldId id="913" r:id="rId7"/>
    <p:sldId id="915" r:id="rId8"/>
    <p:sldId id="914" r:id="rId9"/>
    <p:sldId id="909" r:id="rId10"/>
    <p:sldId id="911" r:id="rId11"/>
    <p:sldId id="917" r:id="rId12"/>
    <p:sldId id="905" r:id="rId13"/>
    <p:sldId id="906" r:id="rId14"/>
    <p:sldId id="904" r:id="rId15"/>
    <p:sldId id="912" r:id="rId16"/>
    <p:sldId id="907" r:id="rId17"/>
    <p:sldId id="799" r:id="rId18"/>
    <p:sldId id="901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6699"/>
    <a:srgbClr val="336699"/>
    <a:srgbClr val="3333FF"/>
    <a:srgbClr val="FFFF00"/>
    <a:srgbClr val="000000"/>
    <a:srgbClr val="C0C0C0"/>
    <a:srgbClr val="DDDDDD"/>
    <a:srgbClr val="FF0000"/>
    <a:srgbClr val="97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309" autoAdjust="0"/>
    <p:restoredTop sz="94660"/>
  </p:normalViewPr>
  <p:slideViewPr>
    <p:cSldViewPr>
      <p:cViewPr>
        <p:scale>
          <a:sx n="70" d="100"/>
          <a:sy n="70" d="100"/>
        </p:scale>
        <p:origin x="-326" y="-178"/>
      </p:cViewPr>
      <p:guideLst>
        <p:guide orient="horz" pos="1200"/>
        <p:guide pos="10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>
        <p:scale>
          <a:sx n="75" d="100"/>
          <a:sy n="75" d="100"/>
        </p:scale>
        <p:origin x="-750" y="72"/>
      </p:cViewPr>
      <p:guideLst>
        <p:guide orient="horz" pos="25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CB333F3-06B7-449F-B6D8-C2D67B0FDA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421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421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421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DB1B37C-C572-43DB-93DE-08C288EA8B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2F80C6-D65C-4A70-8AEF-AA842BAC49AB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>
                <a:latin typeface="Arial" charset="0"/>
              </a:rPr>
              <a:t>Welcome</a:t>
            </a:r>
          </a:p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Introductions</a:t>
            </a:r>
          </a:p>
          <a:p>
            <a:endParaRPr lang="en-US" dirty="0" smtClean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9" descr="LargeBlueTran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096000"/>
            <a:ext cx="7635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6019800" y="6248400"/>
            <a:ext cx="20383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/>
              <a:t>Harbor Resources</a:t>
            </a:r>
          </a:p>
        </p:txBody>
      </p:sp>
      <p:sp>
        <p:nvSpPr>
          <p:cNvPr id="1131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131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4A78C-69E5-45B4-9A15-6B83E5FDE1C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67550-2485-4137-883B-D67506D5A54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CC7AB-3EC3-422B-B4C3-5619963D08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1EEE5-F517-4147-952B-7138AE8C7C6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22239-FBDE-4179-8529-B1A75186EBD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AFE1F-F6F3-4748-8615-6241DDB79BD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CA22F-0E3C-4475-8C99-CAA8B6F4C07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C3095-EE4F-46B7-9BE3-78AD2D3F1A8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841DC-BEC4-4810-B2E8-636B2379EE3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A3B19-7279-4B12-BC99-516B5D8E34D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9FC66-2D37-45BF-AECC-D294429BC78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30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+mj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30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dirty="0">
                <a:latin typeface="+mj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30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B48FDCCB-3BEA-4B84-91DD-CB3D479C55D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13050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49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87500"/>
            <a:ext cx="7623175" cy="1506538"/>
          </a:xfrm>
        </p:spPr>
        <p:txBody>
          <a:bodyPr/>
          <a:lstStyle/>
          <a:p>
            <a:pPr eaLnBrk="1" hangingPunct="1"/>
            <a:r>
              <a:rPr lang="en-US" sz="3800" i="1" dirty="0" smtClean="0"/>
              <a:t>Manager’s Report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4114800"/>
            <a:ext cx="6553200" cy="1752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February 10,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228600" indent="-228600" algn="ctr" eaLnBrk="1" hangingPunct="1"/>
            <a:r>
              <a:rPr lang="en-US" sz="40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Issues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29600" cy="685800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Entrance Channel Surf in January</a:t>
            </a:r>
          </a:p>
        </p:txBody>
      </p:sp>
      <p:pic>
        <p:nvPicPr>
          <p:cNvPr id="4" name="Picture 3" descr="2010 January Storm - Harbor Entra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76400"/>
            <a:ext cx="7631191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4114800" cy="1139825"/>
          </a:xfrm>
        </p:spPr>
        <p:txBody>
          <a:bodyPr/>
          <a:lstStyle/>
          <a:p>
            <a:pPr marL="228600" indent="-228600" algn="ctr" eaLnBrk="1" hangingPunct="1"/>
            <a:r>
              <a:rPr lang="en-US" sz="40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Issues:</a:t>
            </a:r>
            <a:br>
              <a:rPr lang="en-US" sz="40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kern="12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Dockwalker Training</a:t>
            </a:r>
          </a:p>
        </p:txBody>
      </p:sp>
      <p:pic>
        <p:nvPicPr>
          <p:cNvPr id="5" name="Content Placeholder 4" descr="DWYC_2010_Fly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0163" y="304800"/>
            <a:ext cx="5063837" cy="6553200"/>
          </a:xfrm>
        </p:spPr>
      </p:pic>
      <p:sp>
        <p:nvSpPr>
          <p:cNvPr id="6" name="TextBox 5"/>
          <p:cNvSpPr txBox="1"/>
          <p:nvPr/>
        </p:nvSpPr>
        <p:spPr>
          <a:xfrm>
            <a:off x="0" y="2209800"/>
            <a:ext cx="4038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  <a:buSzPct val="75000"/>
              <a:buFont typeface="Wingdings" pitchFamily="2" charset="2"/>
              <a:buChar char="q"/>
            </a:pPr>
            <a:r>
              <a:rPr lang="en-US" sz="2000" b="1" dirty="0" smtClean="0"/>
              <a:t>  Dana West Yacht Club</a:t>
            </a:r>
          </a:p>
          <a:p>
            <a:pPr lvl="1">
              <a:buClr>
                <a:schemeClr val="accent6"/>
              </a:buClr>
              <a:buSzPct val="75000"/>
              <a:buFont typeface="Wingdings" pitchFamily="2" charset="2"/>
              <a:buChar char="q"/>
            </a:pPr>
            <a:r>
              <a:rPr lang="en-US" sz="2000" dirty="0" smtClean="0"/>
              <a:t>  Saturday, March 20</a:t>
            </a:r>
          </a:p>
          <a:p>
            <a:pPr lvl="1">
              <a:buClr>
                <a:schemeClr val="accent6"/>
              </a:buClr>
              <a:buSzPct val="75000"/>
              <a:buFont typeface="Wingdings" pitchFamily="2" charset="2"/>
              <a:buChar char="q"/>
            </a:pPr>
            <a:endParaRPr lang="en-US" sz="2000" dirty="0" smtClean="0"/>
          </a:p>
          <a:p>
            <a:pPr>
              <a:buClr>
                <a:schemeClr val="accent6"/>
              </a:buClr>
              <a:buSzPct val="75000"/>
              <a:buFont typeface="Wingdings" pitchFamily="2" charset="2"/>
              <a:buChar char="q"/>
            </a:pPr>
            <a:r>
              <a:rPr lang="en-US" sz="2000" dirty="0" smtClean="0"/>
              <a:t>  </a:t>
            </a:r>
            <a:r>
              <a:rPr lang="en-US" sz="2000" b="1" dirty="0" smtClean="0"/>
              <a:t>Long Beach, Shoreline YC</a:t>
            </a:r>
          </a:p>
          <a:p>
            <a:pPr lvl="1">
              <a:buClr>
                <a:schemeClr val="accent6"/>
              </a:buClr>
              <a:buSzPct val="75000"/>
              <a:buFont typeface="Wingdings" pitchFamily="2" charset="2"/>
              <a:buChar char="q"/>
            </a:pPr>
            <a:r>
              <a:rPr lang="en-US" sz="2000" dirty="0" smtClean="0"/>
              <a:t>  Saturday, March 27</a:t>
            </a:r>
          </a:p>
          <a:p>
            <a:pPr lvl="1">
              <a:buClr>
                <a:schemeClr val="accent6"/>
              </a:buClr>
              <a:buSzPct val="75000"/>
              <a:buFont typeface="Wingdings" pitchFamily="2" charset="2"/>
              <a:buChar char="q"/>
            </a:pPr>
            <a:endParaRPr lang="en-US" sz="2000" dirty="0" smtClean="0"/>
          </a:p>
          <a:p>
            <a:pPr>
              <a:buClr>
                <a:schemeClr val="accent6"/>
              </a:buClr>
              <a:buSzPct val="75000"/>
              <a:buFont typeface="Wingdings" pitchFamily="2" charset="2"/>
              <a:buChar char="q"/>
            </a:pPr>
            <a:r>
              <a:rPr lang="en-US" sz="2000" dirty="0" smtClean="0"/>
              <a:t>  </a:t>
            </a:r>
            <a:r>
              <a:rPr lang="en-US" sz="2000" b="1" dirty="0" smtClean="0"/>
              <a:t>San Diego, Bay Club Hotel &amp; Marina</a:t>
            </a:r>
          </a:p>
          <a:p>
            <a:pPr lvl="1">
              <a:buClr>
                <a:schemeClr val="accent6"/>
              </a:buClr>
              <a:buSzPct val="75000"/>
              <a:buFont typeface="Wingdings" pitchFamily="2" charset="2"/>
              <a:buChar char="q"/>
            </a:pPr>
            <a:r>
              <a:rPr lang="en-US" sz="2000" dirty="0" smtClean="0"/>
              <a:t>  Saturday, April 5</a:t>
            </a:r>
          </a:p>
          <a:p>
            <a:pPr lvl="1">
              <a:buClr>
                <a:schemeClr val="accent6"/>
              </a:buClr>
              <a:buSzPct val="75000"/>
              <a:buFont typeface="Wingdings" pitchFamily="2" charset="2"/>
              <a:buChar char="q"/>
            </a:pPr>
            <a:endParaRPr lang="en-US" sz="2000" dirty="0" smtClean="0"/>
          </a:p>
          <a:p>
            <a:pPr>
              <a:buClr>
                <a:schemeClr val="accent6"/>
              </a:buClr>
              <a:buSzPct val="75000"/>
              <a:buFont typeface="Wingdings" pitchFamily="2" charset="2"/>
              <a:buChar char="q"/>
            </a:pPr>
            <a:r>
              <a:rPr lang="en-US" sz="2000" dirty="0" smtClean="0"/>
              <a:t>  </a:t>
            </a:r>
            <a:r>
              <a:rPr lang="en-US" sz="2000" b="1" dirty="0" smtClean="0"/>
              <a:t>Los Angeles, Cabrillo Marine Aquarium</a:t>
            </a:r>
          </a:p>
          <a:p>
            <a:pPr lvl="1">
              <a:buClr>
                <a:schemeClr val="accent6"/>
              </a:buClr>
              <a:buSzPct val="75000"/>
              <a:buFont typeface="Wingdings" pitchFamily="2" charset="2"/>
              <a:buChar char="q"/>
            </a:pPr>
            <a:r>
              <a:rPr lang="en-US" sz="2000" dirty="0" smtClean="0"/>
              <a:t>  Saturday, May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143000"/>
            <a:ext cx="8763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</a:rPr>
              <a:t>  8 Marker (near BYC mooring area)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endParaRPr lang="en-US" sz="2400" dirty="0" smtClean="0">
              <a:latin typeface="Calibri" pitchFamily="34" charset="0"/>
            </a:endParaRPr>
          </a:p>
          <a:p>
            <a:pPr lvl="1" indent="282575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</a:rPr>
              <a:t>Steel pile has been hit, creating a hazard</a:t>
            </a:r>
          </a:p>
          <a:p>
            <a:pPr lvl="1" indent="282575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</a:rPr>
              <a:t>Responsibility of the Coast Guard</a:t>
            </a:r>
          </a:p>
          <a:p>
            <a:pPr lvl="1" indent="282575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</a:rPr>
              <a:t>Coast Guard issued a “notice to mariners” for 30 days.</a:t>
            </a:r>
          </a:p>
          <a:p>
            <a:pPr marL="804863" lvl="1" indent="-347663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</a:rPr>
              <a:t>Issue was vetted with the harbor community at the January Yachtsman’s luncheon.  A red floating buoy is preferred to a pile.</a:t>
            </a:r>
          </a:p>
          <a:p>
            <a:pPr marL="804863" lvl="1" indent="-347663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</a:rPr>
              <a:t>Carter Ford has been instrumental in helping to solve this problem. </a:t>
            </a:r>
          </a:p>
          <a:p>
            <a:pPr marL="804863" lvl="1" indent="-347663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</a:rPr>
              <a:t>Coast Guard may easily solve problem because the pile removal costs are under $5,000.</a:t>
            </a:r>
          </a:p>
          <a:p>
            <a:pPr marL="804863" lvl="1" indent="-347663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</a:rPr>
              <a:t>Coast Guard “Ship Shore Maintenance Record” has been submitted by the Coast Guard for removal.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Other Issues</a:t>
            </a:r>
          </a:p>
        </p:txBody>
      </p:sp>
      <p:pic>
        <p:nvPicPr>
          <p:cNvPr id="4" name="Picture 3" descr="PC1802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0"/>
            <a:ext cx="3048000" cy="2286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6096000" y="0"/>
            <a:ext cx="53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36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096000" y="0"/>
            <a:ext cx="685800" cy="2286000"/>
          </a:xfrm>
          <a:prstGeom prst="rect">
            <a:avLst/>
          </a:prstGeom>
          <a:solidFill>
            <a:srgbClr val="0066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228600" indent="-228600" eaLnBrk="1" hangingPunct="1"/>
            <a:r>
              <a:rPr lang="en-US" sz="40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Issues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153400" cy="53340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Calibri" pitchFamily="34" charset="0"/>
              </a:rPr>
              <a:t>Mooring administration RFP</a:t>
            </a:r>
          </a:p>
          <a:p>
            <a:pPr lvl="1" eaLnBrk="1" hangingPunct="1"/>
            <a:r>
              <a:rPr lang="en-US" sz="2000" dirty="0" smtClean="0">
                <a:latin typeface="Calibri" pitchFamily="34" charset="0"/>
              </a:rPr>
              <a:t>Still under consideration by Harbor Resources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Public Dock Extension Project</a:t>
            </a:r>
          </a:p>
          <a:p>
            <a:pPr lvl="1" eaLnBrk="1" hangingPunct="1"/>
            <a:r>
              <a:rPr lang="en-US" sz="2000" dirty="0" smtClean="0"/>
              <a:t>15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, 19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and Fernando St.</a:t>
            </a:r>
          </a:p>
          <a:p>
            <a:pPr lvl="1" eaLnBrk="1" hangingPunct="1"/>
            <a:r>
              <a:rPr lang="en-US" sz="2000" dirty="0" smtClean="0"/>
              <a:t>Bid packages will go out soon.  Short turn around.</a:t>
            </a:r>
          </a:p>
          <a:p>
            <a:pPr lvl="1" eaLnBrk="1" hangingPunct="1"/>
            <a:r>
              <a:rPr lang="en-US" sz="2000" dirty="0" smtClean="0"/>
              <a:t>Award contract ~March 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Council meeting.</a:t>
            </a:r>
          </a:p>
          <a:p>
            <a:pPr lvl="1" eaLnBrk="1" hangingPunct="1"/>
            <a:r>
              <a:rPr lang="en-US" sz="2000" dirty="0" smtClean="0"/>
              <a:t>Pull permits and begin work by ~April.</a:t>
            </a:r>
          </a:p>
          <a:p>
            <a:pPr lvl="1" eaLnBrk="1" hangingPunct="1"/>
            <a:endParaRPr lang="en-US" sz="2400" dirty="0" smtClean="0">
              <a:latin typeface="Calibri" pitchFamily="34" charset="0"/>
            </a:endParaRPr>
          </a:p>
          <a:p>
            <a:pPr eaLnBrk="1" hangingPunct="1"/>
            <a:r>
              <a:rPr lang="en-US" sz="2000" dirty="0" smtClean="0"/>
              <a:t>Water Taxi</a:t>
            </a:r>
          </a:p>
          <a:p>
            <a:pPr lvl="1" eaLnBrk="1" hangingPunct="1"/>
            <a:r>
              <a:rPr lang="en-US" sz="2000" dirty="0" smtClean="0"/>
              <a:t>Council considered the item February 9.</a:t>
            </a:r>
          </a:p>
          <a:p>
            <a:pPr lvl="1" eaLnBrk="1" hangingPunct="1"/>
            <a:r>
              <a:rPr lang="en-US" sz="2000" dirty="0" smtClean="0"/>
              <a:t>Authorized the City to test market demand by incorporating the need in an upcoming questionnaire</a:t>
            </a:r>
          </a:p>
          <a:p>
            <a:pPr lvl="1" eaLnBrk="1" hangingPunct="1"/>
            <a:r>
              <a:rPr lang="en-US" sz="2000" dirty="0" smtClean="0"/>
              <a:t>Did not authorize Summer 2010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Issues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54864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OC Natural History Lecture</a:t>
            </a:r>
          </a:p>
          <a:p>
            <a:pPr marL="631825" lvl="1" indent="-304800"/>
            <a:r>
              <a:rPr lang="en-US" sz="2400" dirty="0" smtClean="0"/>
              <a:t>Hosted by Harbor Resources – Marine Education and Protection – Back Bay Science Center, 7-9 PM</a:t>
            </a:r>
            <a:endParaRPr lang="en-US" sz="2000" dirty="0" smtClean="0"/>
          </a:p>
          <a:p>
            <a:pPr marL="984250" lvl="2" indent="-304800"/>
            <a:r>
              <a:rPr lang="en-US" sz="2000" dirty="0" smtClean="0"/>
              <a:t>March 3 – Mammals in the Ocean</a:t>
            </a:r>
          </a:p>
          <a:p>
            <a:pPr marL="984250" lvl="2" indent="-304800"/>
            <a:r>
              <a:rPr lang="en-US" sz="2000" dirty="0" smtClean="0"/>
              <a:t>April 7 – Sky Above Southern California</a:t>
            </a:r>
          </a:p>
          <a:p>
            <a:pPr marL="984250" lvl="2" indent="-304800"/>
            <a:r>
              <a:rPr lang="en-US" sz="2000" dirty="0" smtClean="0"/>
              <a:t>May 5 – Rescuing Wild Animals</a:t>
            </a:r>
          </a:p>
          <a:p>
            <a:pPr marL="984250" lvl="2" indent="-304800"/>
            <a:r>
              <a:rPr lang="en-US" sz="2000" dirty="0" smtClean="0"/>
              <a:t>June 2 – Native American Uses of Local Plants</a:t>
            </a:r>
          </a:p>
          <a:p>
            <a:pPr marL="984250" lvl="2" indent="-304800"/>
            <a:endParaRPr lang="en-US" sz="2000" dirty="0" smtClean="0"/>
          </a:p>
          <a:p>
            <a:pPr marL="304800" indent="-304800">
              <a:buNone/>
            </a:pPr>
            <a:r>
              <a:rPr lang="en-US" sz="2800" dirty="0" smtClean="0"/>
              <a:t>Harbor Patrol Bulkhead Project</a:t>
            </a:r>
          </a:p>
          <a:p>
            <a:pPr marL="631825" lvl="1" indent="-304800"/>
            <a:r>
              <a:rPr lang="en-US" sz="2400" dirty="0" smtClean="0"/>
              <a:t>Where will the dredged material go?</a:t>
            </a:r>
          </a:p>
          <a:p>
            <a:pPr marL="984250" lvl="2" indent="-304800"/>
            <a:r>
              <a:rPr lang="en-US" sz="2000" dirty="0" smtClean="0"/>
              <a:t>2,000 cy of sandy material</a:t>
            </a:r>
          </a:p>
          <a:p>
            <a:pPr marL="984250" lvl="2" indent="-304800"/>
            <a:r>
              <a:rPr lang="en-US" sz="2000" dirty="0" smtClean="0"/>
              <a:t>Agencies have deemed it “unsuitable” for beach disposal</a:t>
            </a:r>
          </a:p>
          <a:p>
            <a:pPr marL="984250" lvl="2" indent="-304800"/>
            <a:r>
              <a:rPr lang="en-US" sz="2000" dirty="0" smtClean="0"/>
              <a:t>County will dispose elsewhere (landfill, cover etc…)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Harbor Commission Vacancies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lvl="7" indent="-3052763">
              <a:buNone/>
            </a:pPr>
            <a:r>
              <a:rPr lang="en-US" sz="1800" dirty="0" smtClean="0"/>
              <a:t>	</a:t>
            </a:r>
            <a:r>
              <a:rPr lang="en-US" sz="1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Appointed</a:t>
            </a:r>
            <a:r>
              <a:rPr lang="en-US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Re-Appointed</a:t>
            </a:r>
            <a:r>
              <a:rPr lang="en-US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Expires</a:t>
            </a:r>
            <a:r>
              <a:rPr lang="en-US" sz="1800" dirty="0" smtClean="0"/>
              <a:t>	</a:t>
            </a:r>
          </a:p>
          <a:p>
            <a:pPr lvl="1">
              <a:tabLst>
                <a:tab pos="3319463" algn="l"/>
                <a:tab pos="4975225" algn="l"/>
                <a:tab pos="6748463" algn="l"/>
              </a:tabLst>
            </a:pPr>
            <a:r>
              <a:rPr lang="en-US" sz="2000" dirty="0" smtClean="0"/>
              <a:t>Tim Collins	4/9/02	6/27/06	6/30/10</a:t>
            </a:r>
          </a:p>
          <a:p>
            <a:pPr lvl="1">
              <a:tabLst>
                <a:tab pos="3319463" algn="l"/>
                <a:tab pos="5083175" algn="l"/>
                <a:tab pos="6748463" algn="l"/>
              </a:tabLst>
            </a:pPr>
            <a:endParaRPr lang="en-US" sz="2000" dirty="0" smtClean="0"/>
          </a:p>
          <a:p>
            <a:pPr lvl="1">
              <a:tabLst>
                <a:tab pos="3319463" algn="l"/>
                <a:tab pos="4975225" algn="l"/>
                <a:tab pos="6748463" algn="l"/>
              </a:tabLst>
            </a:pPr>
            <a:r>
              <a:rPr lang="en-US" sz="2000" dirty="0" smtClean="0"/>
              <a:t>John Corrough	4/9/02	6/27/06	6/30/10</a:t>
            </a:r>
          </a:p>
          <a:p>
            <a:pPr lvl="1">
              <a:tabLst>
                <a:tab pos="3319463" algn="l"/>
                <a:tab pos="5083175" algn="l"/>
                <a:tab pos="6748463" algn="l"/>
              </a:tabLst>
            </a:pPr>
            <a:endParaRPr lang="en-US" sz="2000" dirty="0" smtClean="0"/>
          </a:p>
          <a:p>
            <a:pPr lvl="1">
              <a:tabLst>
                <a:tab pos="3319463" algn="l"/>
                <a:tab pos="4975225" algn="l"/>
                <a:tab pos="6748463" algn="l"/>
              </a:tabLst>
            </a:pPr>
            <a:r>
              <a:rPr lang="en-US" sz="2000" dirty="0" smtClean="0"/>
              <a:t>Karen Rhyne</a:t>
            </a:r>
            <a:r>
              <a:rPr lang="en-US" sz="2000" dirty="0" smtClean="0">
                <a:solidFill>
                  <a:srgbClr val="FFC000"/>
                </a:solidFill>
              </a:rPr>
              <a:t>*</a:t>
            </a:r>
            <a:r>
              <a:rPr lang="en-US" sz="2000" dirty="0" smtClean="0"/>
              <a:t>	6/27/06		6/30/10</a:t>
            </a:r>
          </a:p>
          <a:p>
            <a:pPr>
              <a:buNone/>
              <a:tabLst>
                <a:tab pos="3319463" algn="l"/>
                <a:tab pos="4975225" algn="l"/>
                <a:tab pos="6748463" algn="l"/>
              </a:tabLst>
            </a:pPr>
            <a:endParaRPr lang="en-US" sz="2400" dirty="0" smtClean="0"/>
          </a:p>
          <a:p>
            <a:pPr>
              <a:buNone/>
              <a:tabLst>
                <a:tab pos="3319463" algn="l"/>
                <a:tab pos="4975225" algn="l"/>
                <a:tab pos="6748463" algn="l"/>
              </a:tabLst>
            </a:pPr>
            <a:r>
              <a:rPr lang="en-US" sz="2400" dirty="0" smtClean="0"/>
              <a:t>Harbor Commissioners may run two full 4-year terms.</a:t>
            </a:r>
          </a:p>
          <a:p>
            <a:pPr>
              <a:buNone/>
              <a:tabLst>
                <a:tab pos="3319463" algn="l"/>
                <a:tab pos="4975225" algn="l"/>
                <a:tab pos="6748463" algn="l"/>
              </a:tabLst>
            </a:pPr>
            <a:endParaRPr lang="en-US" sz="2400" dirty="0" smtClean="0"/>
          </a:p>
          <a:p>
            <a:pPr>
              <a:buNone/>
              <a:tabLst>
                <a:tab pos="3319463" algn="l"/>
                <a:tab pos="4975225" algn="l"/>
                <a:tab pos="6748463" algn="l"/>
              </a:tabLst>
            </a:pPr>
            <a:r>
              <a:rPr lang="en-US" sz="2400" dirty="0" smtClean="0">
                <a:solidFill>
                  <a:srgbClr val="FFC000"/>
                </a:solidFill>
              </a:rPr>
              <a:t>*</a:t>
            </a:r>
            <a:r>
              <a:rPr lang="en-US" sz="2400" dirty="0" smtClean="0"/>
              <a:t>  Commissioner Rhyne may be reappointed again.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144000" cy="6019800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Meeting</a:t>
            </a:r>
          </a:p>
          <a:p>
            <a:pPr algn="ctr" eaLnBrk="1" hangingPunct="1">
              <a:buNone/>
            </a:pPr>
            <a:endParaRPr lang="en-US" sz="2400" dirty="0" smtClean="0"/>
          </a:p>
          <a:p>
            <a:pPr algn="ctr" eaLnBrk="1" hangingPunct="1">
              <a:buNone/>
            </a:pPr>
            <a:r>
              <a:rPr lang="en-US" sz="2400" dirty="0" smtClean="0"/>
              <a:t>Wednesday, March 10</a:t>
            </a:r>
          </a:p>
          <a:p>
            <a:pPr algn="ctr" eaLnBrk="1" hangingPunct="1">
              <a:buNone/>
            </a:pPr>
            <a:r>
              <a:rPr lang="en-US" sz="2400" dirty="0" smtClean="0"/>
              <a:t>6:00 pm</a:t>
            </a:r>
          </a:p>
          <a:p>
            <a:pPr algn="ctr" eaLnBrk="1" hangingPunct="1">
              <a:buNone/>
            </a:pPr>
            <a:endParaRPr lang="en-US" sz="2400" dirty="0" smtClean="0"/>
          </a:p>
          <a:p>
            <a:pPr algn="ctr" eaLnBrk="1" hangingPunct="1"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Suggested Meeting Dates for April</a:t>
            </a:r>
          </a:p>
          <a:p>
            <a:pPr algn="ctr" eaLnBrk="1" hangingPunct="1">
              <a:buNone/>
            </a:pPr>
            <a:endParaRPr lang="en-US" sz="2400" b="1" dirty="0" smtClean="0">
              <a:solidFill>
                <a:srgbClr val="FFC000"/>
              </a:solidFill>
            </a:endParaRPr>
          </a:p>
          <a:p>
            <a:pPr algn="ctr" eaLnBrk="1" hangingPunct="1">
              <a:buNone/>
            </a:pPr>
            <a:r>
              <a:rPr lang="en-US" sz="2400" b="1" dirty="0" smtClean="0">
                <a:solidFill>
                  <a:srgbClr val="FFC000"/>
                </a:solidFill>
              </a:rPr>
              <a:t>April 7</a:t>
            </a:r>
            <a:r>
              <a:rPr lang="en-US" sz="2400" b="1" baseline="30000" dirty="0" smtClean="0">
                <a:solidFill>
                  <a:srgbClr val="FFC000"/>
                </a:solidFill>
              </a:rPr>
              <a:t>th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</a:p>
          <a:p>
            <a:pPr algn="ctr" eaLnBrk="1" hangingPunct="1"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(Fire Conference Room)</a:t>
            </a:r>
          </a:p>
          <a:p>
            <a:pPr algn="ctr" eaLnBrk="1" hangingPunct="1"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or </a:t>
            </a:r>
          </a:p>
          <a:p>
            <a:pPr algn="ctr" eaLnBrk="1" hangingPunct="1">
              <a:buNone/>
            </a:pPr>
            <a:r>
              <a:rPr lang="en-US" sz="2400" b="1" dirty="0" smtClean="0">
                <a:solidFill>
                  <a:srgbClr val="FFC000"/>
                </a:solidFill>
              </a:rPr>
              <a:t>April 21</a:t>
            </a:r>
            <a:r>
              <a:rPr lang="en-US" sz="2400" b="1" baseline="30000" dirty="0" smtClean="0">
                <a:solidFill>
                  <a:srgbClr val="FFC000"/>
                </a:solidFill>
              </a:rPr>
              <a:t>st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</a:p>
          <a:p>
            <a:pPr algn="ctr" eaLnBrk="1" hangingPunct="1"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(Council Chambers)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Information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http://www.newportbeachca.gov/HarborResources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i="1" dirty="0" smtClean="0"/>
              <a:t>Chris Miller, Harbor Resources Manager</a:t>
            </a:r>
          </a:p>
          <a:p>
            <a:pPr lvl="1" eaLnBrk="1" hangingPunct="1"/>
            <a:r>
              <a:rPr lang="en-US" sz="2400" dirty="0" smtClean="0"/>
              <a:t>cmiller@newportbeachca.gov</a:t>
            </a:r>
          </a:p>
          <a:p>
            <a:pPr lvl="1" eaLnBrk="1" hangingPunct="1"/>
            <a:r>
              <a:rPr lang="en-US" sz="2400" dirty="0" smtClean="0"/>
              <a:t>(949) 644-3043</a:t>
            </a:r>
          </a:p>
          <a:p>
            <a:pPr lvl="1" eaLnBrk="1" hangingPunct="1"/>
            <a:endParaRPr lang="en-US" sz="2400" dirty="0" smtClean="0"/>
          </a:p>
          <a:p>
            <a:pPr eaLnBrk="1" hangingPunct="1"/>
            <a:r>
              <a:rPr lang="en-US" sz="2400" i="1" dirty="0" smtClean="0"/>
              <a:t>Shannon Levin, Harbor Resources Supervisor</a:t>
            </a:r>
          </a:p>
          <a:p>
            <a:pPr lvl="1" eaLnBrk="1" hangingPunct="1"/>
            <a:r>
              <a:rPr lang="en-US" sz="2400" dirty="0" smtClean="0"/>
              <a:t>shannon@newportbeachca.gov</a:t>
            </a:r>
          </a:p>
          <a:p>
            <a:pPr lvl="1" eaLnBrk="1" hangingPunct="1"/>
            <a:r>
              <a:rPr lang="en-US" sz="2400" dirty="0" smtClean="0"/>
              <a:t>(949) 644-3041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lvl="1"/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Dredging – Upper Newport Bay</a:t>
            </a:r>
          </a:p>
        </p:txBody>
      </p:sp>
      <p:pic>
        <p:nvPicPr>
          <p:cNvPr id="4" name="Content Placeholder 3" descr="DB 3 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10713243" cy="7142162"/>
          </a:xfrm>
        </p:spPr>
      </p:pic>
      <p:sp>
        <p:nvSpPr>
          <p:cNvPr id="5" name="TextBox 4"/>
          <p:cNvSpPr txBox="1"/>
          <p:nvPr/>
        </p:nvSpPr>
        <p:spPr>
          <a:xfrm>
            <a:off x="1143000" y="6324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Hot Dog Island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3429000" y="5791200"/>
            <a:ext cx="76200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752600" y="3200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333FF"/>
                </a:solidFill>
              </a:rPr>
              <a:t>Skimmer Island</a:t>
            </a:r>
            <a:endParaRPr lang="en-US" dirty="0">
              <a:solidFill>
                <a:srgbClr val="3333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rot="16200000" flipH="1">
            <a:off x="2781300" y="3771900"/>
            <a:ext cx="99060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200400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1447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3333FF"/>
                </a:solidFill>
              </a:rPr>
              <a:t>  Skimmer Island is being reduced in size to increase the capacity of the Unit I/III basin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3333FF"/>
                </a:solidFill>
              </a:rPr>
              <a:t>  Excavators are also busy dredging the basin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228600" indent="-228600" algn="ctr" eaLnBrk="1" hangingPunct="1"/>
            <a:r>
              <a:rPr lang="en-US" sz="40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Dredging – Upper Newport Bay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153400" cy="5181600"/>
          </a:xfrm>
        </p:spPr>
        <p:txBody>
          <a:bodyPr/>
          <a:lstStyle/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400" dirty="0" smtClean="0"/>
          </a:p>
        </p:txBody>
      </p:sp>
      <p:pic>
        <p:nvPicPr>
          <p:cNvPr id="4" name="Picture 3" descr="Barge at PCH Brid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295400"/>
            <a:ext cx="77724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Dredging – Lower Newport Bay &amp; Rhine Channel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lvl="1"/>
            <a:r>
              <a:rPr lang="en-US" sz="2000" dirty="0" smtClean="0"/>
              <a:t>Funding</a:t>
            </a:r>
          </a:p>
          <a:p>
            <a:pPr lvl="2"/>
            <a:r>
              <a:rPr lang="en-US" sz="2000" dirty="0" smtClean="0"/>
              <a:t>Appropriations requests have been submitted to Senators Feinstein and Boxer</a:t>
            </a:r>
          </a:p>
          <a:p>
            <a:pPr lvl="1"/>
            <a:r>
              <a:rPr lang="en-US" sz="2400" dirty="0" smtClean="0"/>
              <a:t>Testing</a:t>
            </a:r>
          </a:p>
          <a:p>
            <a:pPr lvl="2"/>
            <a:r>
              <a:rPr lang="en-US" sz="2000" dirty="0" smtClean="0"/>
              <a:t>The Corps has officially taken the lead with the project.  We are busy working with the Corps and the DMMT to finalize our dredge plan for the clean material.</a:t>
            </a:r>
          </a:p>
          <a:p>
            <a:pPr lvl="1"/>
            <a:r>
              <a:rPr lang="en-US" sz="2400" dirty="0" smtClean="0"/>
              <a:t>Rhine Channel</a:t>
            </a:r>
          </a:p>
          <a:p>
            <a:pPr lvl="2"/>
            <a:r>
              <a:rPr lang="en-US" sz="2000" dirty="0" smtClean="0"/>
              <a:t>Anchor QEA is busy with the MND and EIR for this clean up effort that will occur with the Lower Bay project</a:t>
            </a:r>
          </a:p>
          <a:p>
            <a:pPr lvl="2"/>
            <a:r>
              <a:rPr lang="en-US" sz="2000" dirty="0" smtClean="0"/>
              <a:t>Several questions remain about the City’s areas of responsibility</a:t>
            </a:r>
          </a:p>
          <a:p>
            <a:pPr lvl="2"/>
            <a:r>
              <a:rPr lang="en-US" sz="2000" dirty="0" smtClean="0"/>
              <a:t>Funding is also an issue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Marina Park Progress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/>
          <a:lstStyle/>
          <a:p>
            <a:r>
              <a:rPr lang="en-US" sz="2000" dirty="0" smtClean="0"/>
              <a:t>Draft re-circulated EIR has a 45-day public comment period (January 25 to March 10).</a:t>
            </a:r>
          </a:p>
          <a:p>
            <a:endParaRPr lang="en-US" sz="2000" dirty="0" smtClean="0"/>
          </a:p>
          <a:p>
            <a:r>
              <a:rPr lang="en-US" sz="2000" dirty="0" smtClean="0"/>
              <a:t>Tentatively scheduled for certification by City Council on May 11, 2010.  Staff recommendation for project approval (Phase 1, 2, or 3).</a:t>
            </a:r>
          </a:p>
          <a:p>
            <a:endParaRPr lang="en-US" sz="2000" dirty="0" smtClean="0"/>
          </a:p>
          <a:p>
            <a:r>
              <a:rPr lang="en-US" sz="2000" dirty="0" smtClean="0"/>
              <a:t>Permits obtained for whichever phases Council approved.</a:t>
            </a:r>
          </a:p>
          <a:p>
            <a:endParaRPr lang="en-US" sz="2000" dirty="0" smtClean="0"/>
          </a:p>
          <a:p>
            <a:r>
              <a:rPr lang="en-US" sz="2000" dirty="0" smtClean="0"/>
              <a:t>Construction drawings complete after agency permit approvals. 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Main Differences in EIR</a:t>
            </a:r>
          </a:p>
          <a:p>
            <a:r>
              <a:rPr lang="en-US" sz="2000" dirty="0" smtClean="0"/>
              <a:t>Phased approach considered (sandy lot vs. turf lot vs. full project)</a:t>
            </a:r>
          </a:p>
          <a:p>
            <a:r>
              <a:rPr lang="en-US" sz="2000" dirty="0" smtClean="0"/>
              <a:t>Wetlands determination</a:t>
            </a:r>
          </a:p>
          <a:p>
            <a:pPr algn="ctr"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228600" indent="-228600" algn="ctr" eaLnBrk="1" hangingPunct="1"/>
            <a:r>
              <a:rPr lang="en-US" sz="40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Marina Park – Phase I Plan</a:t>
            </a:r>
          </a:p>
        </p:txBody>
      </p:sp>
      <p:pic>
        <p:nvPicPr>
          <p:cNvPr id="5" name="Content Placeholder 4" descr="09-08-20 Phase I Pl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83975"/>
            <a:ext cx="9169572" cy="5874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228600" indent="-228600" algn="ctr" eaLnBrk="1" hangingPunct="1"/>
            <a:r>
              <a:rPr lang="en-US" sz="40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Marina Park – Phase II Plan</a:t>
            </a:r>
          </a:p>
        </p:txBody>
      </p:sp>
      <p:pic>
        <p:nvPicPr>
          <p:cNvPr id="5" name="Content Placeholder 4" descr="09-08-20 Phase II Pl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36741"/>
            <a:ext cx="9144000" cy="58576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228600" indent="-228600" algn="ctr" eaLnBrk="1" hangingPunct="1"/>
            <a:r>
              <a:rPr lang="en-US" sz="40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Marina Park – Phase III Plan</a:t>
            </a:r>
          </a:p>
        </p:txBody>
      </p:sp>
      <p:pic>
        <p:nvPicPr>
          <p:cNvPr id="5" name="Content Placeholder 4" descr="Marina Par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676399"/>
            <a:ext cx="9145120" cy="35780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Rhine Wharf Repairs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Public Dock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Wharf repair</a:t>
            </a:r>
          </a:p>
          <a:p>
            <a:pPr lvl="1"/>
            <a:r>
              <a:rPr lang="en-US" sz="2000" dirty="0" smtClean="0"/>
              <a:t>Start: February 1</a:t>
            </a:r>
          </a:p>
          <a:p>
            <a:pPr lvl="1"/>
            <a:r>
              <a:rPr lang="en-US" sz="2000" dirty="0" smtClean="0"/>
              <a:t>Scheduled completion: March 22</a:t>
            </a:r>
          </a:p>
          <a:p>
            <a:endParaRPr lang="en-US" sz="2800" dirty="0" smtClean="0"/>
          </a:p>
          <a:p>
            <a:r>
              <a:rPr lang="en-US" sz="2400" dirty="0" smtClean="0"/>
              <a:t>Public Dock</a:t>
            </a:r>
          </a:p>
          <a:p>
            <a:pPr lvl="1"/>
            <a:r>
              <a:rPr lang="en-US" sz="2400" dirty="0" smtClean="0"/>
              <a:t>Start: January 22</a:t>
            </a:r>
          </a:p>
          <a:p>
            <a:pPr lvl="1"/>
            <a:r>
              <a:rPr lang="en-US" sz="2400" dirty="0" smtClean="0"/>
              <a:t>Scheduled completion:</a:t>
            </a:r>
          </a:p>
          <a:p>
            <a:pPr lvl="2"/>
            <a:r>
              <a:rPr lang="en-US" sz="2000" dirty="0" smtClean="0"/>
              <a:t>May 18</a:t>
            </a:r>
          </a:p>
          <a:p>
            <a:pPr lvl="1"/>
            <a:endParaRPr lang="en-US" dirty="0"/>
          </a:p>
        </p:txBody>
      </p:sp>
      <p:pic>
        <p:nvPicPr>
          <p:cNvPr id="4" name="Picture 3" descr="CIMG26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5200" y="3581400"/>
            <a:ext cx="43688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6">
      <a:dk1>
        <a:srgbClr val="333333"/>
      </a:dk1>
      <a:lt1>
        <a:srgbClr val="FFFFFF"/>
      </a:lt1>
      <a:dk2>
        <a:srgbClr val="006699"/>
      </a:dk2>
      <a:lt2>
        <a:srgbClr val="FFFFFF"/>
      </a:lt2>
      <a:accent1>
        <a:srgbClr val="CC9900"/>
      </a:accent1>
      <a:accent2>
        <a:srgbClr val="FF9900"/>
      </a:accent2>
      <a:accent3>
        <a:srgbClr val="AAB8CA"/>
      </a:accent3>
      <a:accent4>
        <a:srgbClr val="DADADA"/>
      </a:accent4>
      <a:accent5>
        <a:srgbClr val="E2CAAA"/>
      </a:accent5>
      <a:accent6>
        <a:srgbClr val="E78A00"/>
      </a:accent6>
      <a:hlink>
        <a:srgbClr val="FFCC00"/>
      </a:hlink>
      <a:folHlink>
        <a:srgbClr val="706F37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27383</TotalTime>
  <Words>654</Words>
  <Application>Microsoft PowerPoint</Application>
  <PresentationFormat>On-screen Show (4:3)</PresentationFormat>
  <Paragraphs>130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Edge</vt:lpstr>
      <vt:lpstr>Manager’s Report</vt:lpstr>
      <vt:lpstr>Dredging – Upper Newport Bay</vt:lpstr>
      <vt:lpstr>Dredging – Upper Newport Bay</vt:lpstr>
      <vt:lpstr>Dredging – Lower Newport Bay &amp; Rhine Channel</vt:lpstr>
      <vt:lpstr>Marina Park Progress</vt:lpstr>
      <vt:lpstr>Marina Park – Phase I Plan</vt:lpstr>
      <vt:lpstr>Marina Park – Phase II Plan</vt:lpstr>
      <vt:lpstr>Marina Park – Phase III Plan</vt:lpstr>
      <vt:lpstr>Rhine Wharf Repairs  &amp; Public Dock</vt:lpstr>
      <vt:lpstr>Other Issues</vt:lpstr>
      <vt:lpstr>Other Issues: Dockwalker Training</vt:lpstr>
      <vt:lpstr>Slide 12</vt:lpstr>
      <vt:lpstr>Other Issues</vt:lpstr>
      <vt:lpstr>Other Issues</vt:lpstr>
      <vt:lpstr>Harbor Commission Vacancies</vt:lpstr>
      <vt:lpstr>Slide 16</vt:lpstr>
      <vt:lpstr>For More Information</vt:lpstr>
      <vt:lpstr>Slide 18</vt:lpstr>
    </vt:vector>
  </TitlesOfParts>
  <Company>US Army Corps of Engineers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block</dc:title>
  <dc:creator>L.A. District</dc:creator>
  <cp:lastModifiedBy>Chris Miller</cp:lastModifiedBy>
  <cp:revision>1078</cp:revision>
  <cp:lastPrinted>2004-08-06T16:41:34Z</cp:lastPrinted>
  <dcterms:created xsi:type="dcterms:W3CDTF">1999-03-12T19:16:58Z</dcterms:created>
  <dcterms:modified xsi:type="dcterms:W3CDTF">2010-02-11T16:46:58Z</dcterms:modified>
</cp:coreProperties>
</file>